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96" r:id="rId4"/>
  </p:sldMasterIdLst>
  <p:sldIdLst>
    <p:sldId id="256" r:id="rId5"/>
  </p:sldIdLst>
  <p:sldSz cx="10058400" cy="7772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13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383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147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354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661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779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181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8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783A5797-F8E3-4FC5-A2FA-6511E5713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21" y="749264"/>
            <a:ext cx="4942432" cy="1303337"/>
          </a:xfrm>
        </p:spPr>
        <p:txBody>
          <a:bodyPr>
            <a:noAutofit/>
          </a:bodyPr>
          <a:lstStyle>
            <a:lvl1pPr>
              <a:defRPr sz="4800">
                <a:solidFill>
                  <a:schemeClr val="bg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741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EFF044CA-FAFA-47D9-BC6F-4024DF585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73" y="504921"/>
            <a:ext cx="9152877" cy="633216"/>
          </a:xfrm>
        </p:spPr>
        <p:txBody>
          <a:bodyPr>
            <a:normAutofit/>
          </a:bodyPr>
          <a:lstStyle>
            <a:lvl1pPr>
              <a:defRPr sz="2400" b="1"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54798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97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399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AC39B-AEF8-47A6-997C-02F38BF17500}" type="datetimeFigureOut">
              <a:rPr lang="en-US" smtClean="0"/>
              <a:t>3/5/2020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A91BD-2D30-4D1B-B388-0538F34CA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43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8" r:id="rId8"/>
    <p:sldLayoutId id="2147483709" r:id="rId9"/>
    <p:sldLayoutId id="2147483704" r:id="rId10"/>
    <p:sldLayoutId id="2147483705" r:id="rId1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ttangolo 4">
            <a:extLst>
              <a:ext uri="{FF2B5EF4-FFF2-40B4-BE49-F238E27FC236}">
                <a16:creationId xmlns:a16="http://schemas.microsoft.com/office/drawing/2014/main" xmlns="" id="{BAC6A0F5-7623-499D-9CF6-293E2B9D43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"/>
            <a:ext cx="10058400" cy="3136235"/>
          </a:xfrm>
          <a:prstGeom prst="rect">
            <a:avLst/>
          </a:prstGeom>
          <a:solidFill>
            <a:srgbClr val="D83B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2550" tIns="31277" rIns="62550" bIns="3127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29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4349519B-79AB-4D6E-804F-6C6A22B18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6763657" cy="430777"/>
          </a:xfrm>
        </p:spPr>
        <p:txBody>
          <a:bodyPr/>
          <a:lstStyle/>
          <a:p>
            <a:r>
              <a:rPr lang="en-US" sz="2800" kern="1500" spc="-83" dirty="0" smtClean="0">
                <a:solidFill>
                  <a:schemeClr val="tx1"/>
                </a:solidFill>
              </a:rPr>
              <a:t>It’s Time To Close The Gender Pay Gap!!!!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3" name="CasellaDiTesto 30">
            <a:extLst>
              <a:ext uri="{FF2B5EF4-FFF2-40B4-BE49-F238E27FC236}">
                <a16:creationId xmlns:a16="http://schemas.microsoft.com/office/drawing/2014/main" xmlns="" id="{200F6693-B23F-484F-872C-C27F145F3055}"/>
              </a:ext>
            </a:extLst>
          </p:cNvPr>
          <p:cNvSpPr txBox="1"/>
          <p:nvPr/>
        </p:nvSpPr>
        <p:spPr>
          <a:xfrm>
            <a:off x="31079" y="411446"/>
            <a:ext cx="6701497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1556"/>
              </a:lnSpc>
              <a:buFont typeface="Wingdings" panose="05000000000000000000" pitchFamily="2" charset="2"/>
              <a:buChar char="v"/>
            </a:pPr>
            <a:r>
              <a:rPr lang="en-US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gender pay gap has always been an issue concerning the work force and those apart of it. </a:t>
            </a:r>
            <a:endParaRPr lang="en-US" sz="1600" dirty="0" smtClean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lnSpc>
                <a:spcPts val="1556"/>
              </a:lnSpc>
              <a:buFont typeface="Wingdings" panose="05000000000000000000" pitchFamily="2" charset="2"/>
              <a:buChar char="v"/>
            </a:pPr>
            <a:r>
              <a:rPr lang="en-US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Men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have always made more money than women no matter the occupation, and pay discrimination needs to be stopped. </a:t>
            </a:r>
            <a:endParaRPr lang="en-US" sz="1600" dirty="0" smtClean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lnSpc>
                <a:spcPts val="1556"/>
              </a:lnSpc>
              <a:buFont typeface="Wingdings" panose="05000000000000000000" pitchFamily="2" charset="2"/>
              <a:buChar char="v"/>
            </a:pPr>
            <a:r>
              <a:rPr lang="en-US" sz="14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pay gap is affecting all women and impacting those of all races, ethnic groups, ages, education levels, and is a problem in every state</a:t>
            </a:r>
            <a:r>
              <a:rPr lang="en-US" sz="14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>
              <a:lnSpc>
                <a:spcPts val="1556"/>
              </a:lnSpc>
            </a:pPr>
            <a:r>
              <a:rPr lang="en-US" sz="14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285750" indent="-285750" algn="ctr">
              <a:lnSpc>
                <a:spcPts val="1556"/>
              </a:lnSpc>
              <a:buFont typeface="Wingdings" panose="05000000000000000000" pitchFamily="2" charset="2"/>
              <a:buChar char="v"/>
            </a:pPr>
            <a:r>
              <a:rPr lang="en-US" b="1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A </a:t>
            </a:r>
            <a:r>
              <a:rPr lang="en-US" b="1" i="1" dirty="0">
                <a:latin typeface="Segoe UI" panose="020B0502040204020203" pitchFamily="34" charset="0"/>
                <a:cs typeface="Segoe UI" panose="020B0502040204020203" pitchFamily="34" charset="0"/>
              </a:rPr>
              <a:t>change </a:t>
            </a:r>
            <a:r>
              <a:rPr lang="en-US" b="1" i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needs to be done Now</a:t>
            </a:r>
            <a:r>
              <a:rPr lang="en-US" sz="14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n-US" sz="14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ts val="1556"/>
              </a:lnSpc>
            </a:pPr>
            <a:endParaRPr lang="en-US" sz="14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ts val="1556"/>
              </a:lnSpc>
            </a:pPr>
            <a:r>
              <a:rPr lang="en-US" sz="14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en-US" sz="14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6" name="Immagine 10" descr="Illustration of a globe with a shield in the middle of it">
            <a:extLst>
              <a:ext uri="{FF2B5EF4-FFF2-40B4-BE49-F238E27FC236}">
                <a16:creationId xmlns:a16="http://schemas.microsoft.com/office/drawing/2014/main" xmlns="" id="{B1E2F4BA-3E27-408E-881B-9FD7C72A3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4917" y="395345"/>
            <a:ext cx="2665838" cy="2737139"/>
          </a:xfrm>
          <a:prstGeom prst="rect">
            <a:avLst/>
          </a:prstGeom>
        </p:spPr>
      </p:pic>
      <p:sp>
        <p:nvSpPr>
          <p:cNvPr id="54" name="CasellaDiTesto 15">
            <a:extLst>
              <a:ext uri="{FF2B5EF4-FFF2-40B4-BE49-F238E27FC236}">
                <a16:creationId xmlns:a16="http://schemas.microsoft.com/office/drawing/2014/main" xmlns="" id="{AB38EF5A-1266-4C7E-8264-0032ACA01708}"/>
              </a:ext>
            </a:extLst>
          </p:cNvPr>
          <p:cNvSpPr txBox="1"/>
          <p:nvPr/>
        </p:nvSpPr>
        <p:spPr>
          <a:xfrm>
            <a:off x="379256" y="2407479"/>
            <a:ext cx="5526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How </a:t>
            </a:r>
            <a:r>
              <a:rPr lang="en-US" sz="2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Reduce the Gender Pay Gap</a:t>
            </a:r>
            <a:endParaRPr lang="en-US" sz="24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6" name="CasellaDiTesto 24">
            <a:extLst>
              <a:ext uri="{FF2B5EF4-FFF2-40B4-BE49-F238E27FC236}">
                <a16:creationId xmlns:a16="http://schemas.microsoft.com/office/drawing/2014/main" xmlns="" id="{AE12625D-DAA2-44A7-BEE4-8740C4747BDE}"/>
              </a:ext>
            </a:extLst>
          </p:cNvPr>
          <p:cNvSpPr txBox="1"/>
          <p:nvPr/>
        </p:nvSpPr>
        <p:spPr>
          <a:xfrm>
            <a:off x="0" y="3179788"/>
            <a:ext cx="5906027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1457"/>
              </a:lnSpc>
              <a:buFont typeface="Wingdings" panose="05000000000000000000" pitchFamily="2" charset="2"/>
              <a:buChar char="q"/>
            </a:pPr>
            <a:r>
              <a:rPr lang="en-US" sz="1600" b="1" dirty="0" smtClean="0"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Transparency in Salary.</a:t>
            </a:r>
          </a:p>
          <a:p>
            <a:pPr>
              <a:lnSpc>
                <a:spcPts val="1457"/>
              </a:lnSpc>
            </a:pPr>
            <a:endParaRPr lang="en-US" sz="1600" b="1" dirty="0" smtClean="0">
              <a:latin typeface="Segoe Pro" panose="020B05020405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ts val="1457"/>
              </a:lnSpc>
            </a:pPr>
            <a:r>
              <a:rPr lang="en-US" sz="1600" dirty="0"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en-US" sz="1600" b="1" dirty="0" smtClean="0">
                <a:solidFill>
                  <a:schemeClr val="accent1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 everyone be aware of what their co-workers are 	earning. </a:t>
            </a:r>
          </a:p>
          <a:p>
            <a:pPr>
              <a:lnSpc>
                <a:spcPts val="1457"/>
              </a:lnSpc>
            </a:pPr>
            <a:r>
              <a:rPr lang="en-US" sz="1600" b="1" dirty="0" smtClean="0">
                <a:solidFill>
                  <a:schemeClr val="accent1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Make women aware if they are making less than their 	male counterparts. </a:t>
            </a:r>
          </a:p>
          <a:p>
            <a:pPr>
              <a:lnSpc>
                <a:spcPts val="1457"/>
              </a:lnSpc>
            </a:pPr>
            <a:r>
              <a:rPr lang="en-US" sz="1600" b="1" dirty="0" smtClean="0">
                <a:solidFill>
                  <a:schemeClr val="accent1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Force organizations to establish meritocracy</a:t>
            </a:r>
            <a:r>
              <a:rPr lang="en-US" sz="1400" b="1" dirty="0" smtClean="0">
                <a:solidFill>
                  <a:schemeClr val="accent1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 </a:t>
            </a:r>
            <a:r>
              <a:rPr lang="en-US" sz="1400" b="1" dirty="0" smtClean="0">
                <a:solidFill>
                  <a:schemeClr val="accent1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endParaRPr lang="en-US" sz="1400" b="1" dirty="0">
              <a:solidFill>
                <a:schemeClr val="accent1"/>
              </a:solidFill>
              <a:latin typeface="Segoe Pro" panose="020B05020405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CasellaDiTesto 24">
            <a:extLst>
              <a:ext uri="{FF2B5EF4-FFF2-40B4-BE49-F238E27FC236}">
                <a16:creationId xmlns:a16="http://schemas.microsoft.com/office/drawing/2014/main" xmlns="" id="{92FBA182-87DA-4565-9B47-ADF1CD720188}"/>
              </a:ext>
            </a:extLst>
          </p:cNvPr>
          <p:cNvSpPr txBox="1"/>
          <p:nvPr/>
        </p:nvSpPr>
        <p:spPr>
          <a:xfrm>
            <a:off x="0" y="4618643"/>
            <a:ext cx="5818472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1457"/>
              </a:lnSpc>
              <a:buFont typeface="Wingdings" panose="05000000000000000000" pitchFamily="2" charset="2"/>
              <a:buChar char="q"/>
            </a:pPr>
            <a:r>
              <a:rPr lang="en-US" sz="1600" b="1" dirty="0" smtClean="0"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Promote Female Entrepreneurship.</a:t>
            </a:r>
          </a:p>
          <a:p>
            <a:pPr>
              <a:lnSpc>
                <a:spcPts val="1457"/>
              </a:lnSpc>
            </a:pPr>
            <a:endParaRPr lang="en-US" sz="1600" b="1" dirty="0" smtClean="0">
              <a:latin typeface="Segoe Pro" panose="020B05020405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ts val="1457"/>
              </a:lnSpc>
            </a:pPr>
            <a:r>
              <a:rPr lang="en-US" sz="1600" dirty="0" smtClean="0"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Allow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women entrepreneurs into special training and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skill development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programs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improve women`s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market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and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encourage their business to grow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and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 more stable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>
              <a:lnSpc>
                <a:spcPts val="1457"/>
              </a:lnSpc>
            </a:pP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Establish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Programs such as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Women`s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Entrepreneurship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Development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(WED) program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that helps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 improving </a:t>
            </a:r>
            <a:r>
              <a:rPr lang="en-US" sz="1600" b="1" dirty="0" smtClean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profits for </a:t>
            </a:r>
            <a:r>
              <a:rPr lang="en-US" sz="1600" b="1" dirty="0">
                <a:solidFill>
                  <a:schemeClr val="accent6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women-led businesses.</a:t>
            </a:r>
            <a:endParaRPr lang="en-US" sz="1600" b="1" dirty="0">
              <a:solidFill>
                <a:schemeClr val="accent6"/>
              </a:solidFill>
              <a:latin typeface="Segoe Pro" panose="020B05020405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0" name="CasellaDiTesto 24">
            <a:extLst>
              <a:ext uri="{FF2B5EF4-FFF2-40B4-BE49-F238E27FC236}">
                <a16:creationId xmlns:a16="http://schemas.microsoft.com/office/drawing/2014/main" xmlns="" id="{F0106BE8-49D0-4BB8-B40E-5BDEC2D1720A}"/>
              </a:ext>
            </a:extLst>
          </p:cNvPr>
          <p:cNvSpPr txBox="1"/>
          <p:nvPr/>
        </p:nvSpPr>
        <p:spPr>
          <a:xfrm>
            <a:off x="-31179" y="6435589"/>
            <a:ext cx="58184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1457"/>
              </a:lnSpc>
              <a:buFont typeface="Wingdings" panose="05000000000000000000" pitchFamily="2" charset="2"/>
              <a:buChar char="q"/>
            </a:pPr>
            <a:r>
              <a:rPr lang="en-US" sz="1600" b="1" dirty="0" smtClean="0"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Establish Women Mentoring Programs.</a:t>
            </a:r>
          </a:p>
          <a:p>
            <a:pPr>
              <a:lnSpc>
                <a:spcPts val="1457"/>
              </a:lnSpc>
            </a:pPr>
            <a:endParaRPr lang="en-US" sz="1600" b="1" dirty="0" smtClean="0">
              <a:latin typeface="Segoe Pro" panose="020B05020405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ts val="1457"/>
              </a:lnSpc>
            </a:pPr>
            <a:r>
              <a:rPr lang="en-US" sz="1600" dirty="0" smtClean="0"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en-US" sz="1600" b="1" dirty="0" smtClean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Mentoring </a:t>
            </a:r>
            <a:r>
              <a:rPr lang="en-US" sz="1600" b="1" dirty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programs help women integrate better when </a:t>
            </a:r>
            <a:r>
              <a:rPr lang="en-US" sz="1600" b="1" dirty="0" smtClean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the programs </a:t>
            </a:r>
            <a:r>
              <a:rPr lang="en-US" sz="1600" b="1" dirty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are made specifically for women. </a:t>
            </a:r>
            <a:endParaRPr lang="en-US" sz="1600" b="1" dirty="0" smtClean="0">
              <a:solidFill>
                <a:srgbClr val="C00000"/>
              </a:solidFill>
              <a:latin typeface="Segoe Pro" panose="020B05020405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ts val="1457"/>
              </a:lnSpc>
            </a:pPr>
            <a:r>
              <a:rPr lang="en-US" sz="1600" b="1" dirty="0" smtClean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For </a:t>
            </a:r>
            <a:r>
              <a:rPr lang="en-US" sz="1600" b="1" dirty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example, mentoring women on how to negotiate </a:t>
            </a:r>
            <a:r>
              <a:rPr lang="en-US" sz="1600" b="1" dirty="0" smtClean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their salary </a:t>
            </a:r>
            <a:r>
              <a:rPr lang="en-US" sz="1600" b="1" dirty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and working conditions and how to </a:t>
            </a:r>
            <a:r>
              <a:rPr lang="en-US" sz="1600" b="1" dirty="0" smtClean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reconcile </a:t>
            </a:r>
            <a:r>
              <a:rPr lang="en-US" sz="1600" b="1" dirty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maternity </a:t>
            </a:r>
            <a:r>
              <a:rPr lang="en-US" sz="1600" b="1" dirty="0" smtClean="0">
                <a:solidFill>
                  <a:srgbClr val="C00000"/>
                </a:solidFill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and work.</a:t>
            </a:r>
          </a:p>
          <a:p>
            <a:pPr>
              <a:lnSpc>
                <a:spcPts val="1457"/>
              </a:lnSpc>
            </a:pPr>
            <a:r>
              <a:rPr lang="en-US" sz="1400" b="1" dirty="0" smtClean="0">
                <a:latin typeface="Segoe Pro" panose="020B05020405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en-US" sz="1400" b="1" dirty="0">
              <a:latin typeface="Segoe Pro" panose="020B05020405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5" name="Picture 54" descr="screenshot of an unsafe link warning message">
            <a:extLst>
              <a:ext uri="{FF2B5EF4-FFF2-40B4-BE49-F238E27FC236}">
                <a16:creationId xmlns:a16="http://schemas.microsoft.com/office/drawing/2014/main" xmlns="" id="{7B59E207-F1FC-4172-B2F6-41FA8C55F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651" y="4469834"/>
            <a:ext cx="3893909" cy="2781363"/>
          </a:xfrm>
          <a:prstGeom prst="rect">
            <a:avLst/>
          </a:prstGeom>
        </p:spPr>
      </p:pic>
      <p:pic>
        <p:nvPicPr>
          <p:cNvPr id="17" name="Immagine 10" descr="Illustration of a globe with a shield in the middle of it">
            <a:extLst>
              <a:ext uri="{FF2B5EF4-FFF2-40B4-BE49-F238E27FC236}">
                <a16:creationId xmlns:a16="http://schemas.microsoft.com/office/drawing/2014/main" xmlns="" id="{B1E2F4BA-3E27-408E-881B-9FD7C72A3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4917" y="391592"/>
            <a:ext cx="2665838" cy="27371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4917" y="395345"/>
            <a:ext cx="2801258" cy="27408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2769" y="4469834"/>
            <a:ext cx="3870791" cy="278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552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 ways to stay safe online" id="{9415653B-CCEF-4644-AF14-D9BAAC6C8CB3}" vid="{5256E3C4-53A0-4E99-AB60-6D7A1F85DE2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93C01B-1392-470C-AC17-F8077D1AAE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587A33-BAAF-43BA-ACCE-24A69EAEB396}">
  <ds:schemaRefs>
    <ds:schemaRef ds:uri="16c05727-aa75-4e4a-9b5f-8a80a1165891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71af3243-3dd4-4a8d-8c0d-dd76da1f02a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8A505A1-65CC-4DE6-A517-2B4B7A9301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109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Segoe Pro</vt:lpstr>
      <vt:lpstr>Segoe UI</vt:lpstr>
      <vt:lpstr>Segoe UI Semibold</vt:lpstr>
      <vt:lpstr>Wingdings</vt:lpstr>
      <vt:lpstr>Office Theme</vt:lpstr>
      <vt:lpstr>It’s Time To Close The Gender Pay Gap!!!!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2019-04-02T17:36:28Z</dcterms:created>
  <dcterms:modified xsi:type="dcterms:W3CDTF">2020-03-05T00:55:06Z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